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5143500" cx="9144000"/>
  <p:notesSz cx="6858000" cy="9144000"/>
  <p:embeddedFontLst>
    <p:embeddedFont>
      <p:font typeface="Montserrat"/>
      <p:regular r:id="rId64"/>
      <p:bold r:id="rId65"/>
      <p:italic r:id="rId66"/>
      <p:boldItalic r:id="rId67"/>
    </p:embeddedFont>
    <p:embeddedFont>
      <p:font typeface="Lato"/>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Lato-boldItalic.fntdata"/><Relationship Id="rId70" Type="http://schemas.openxmlformats.org/officeDocument/2006/relationships/font" Target="fonts/Lat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Montserrat-regular.fntdata"/><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Montserrat-italic.fntdata"/><Relationship Id="rId21" Type="http://schemas.openxmlformats.org/officeDocument/2006/relationships/slide" Target="slides/slide16.xml"/><Relationship Id="rId65" Type="http://schemas.openxmlformats.org/officeDocument/2006/relationships/font" Target="fonts/Montserrat-bold.fntdata"/><Relationship Id="rId24" Type="http://schemas.openxmlformats.org/officeDocument/2006/relationships/slide" Target="slides/slide19.xml"/><Relationship Id="rId68" Type="http://schemas.openxmlformats.org/officeDocument/2006/relationships/font" Target="fonts/Lato-regular.fntdata"/><Relationship Id="rId23" Type="http://schemas.openxmlformats.org/officeDocument/2006/relationships/slide" Target="slides/slide18.xml"/><Relationship Id="rId67" Type="http://schemas.openxmlformats.org/officeDocument/2006/relationships/font" Target="fonts/Montserrat-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3bcfbf5c7d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3bcfbf5c7d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3bcfbf5c7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3bcfbf5c7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3bcfbf5c7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3bcfbf5c7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3bcfbf5c7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3bcfbf5c7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3bcfbf5c7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3bcfbf5c7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3bcfbf5c7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3bcfbf5c7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3bcfbf5c7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3bcfbf5c7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3bcfbf5c7d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3bcfbf5c7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3bcfbf5c7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3bcfbf5c7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3bcfbf5c7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3bcfbf5c7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6de4cb1a97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6de4cb1a97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3bcfbf5c7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3bcfbf5c7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3bcfbf5c7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3bcfbf5c7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3bcfbf5c7d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3bcfbf5c7d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3bcfbf5c7d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3bcfbf5c7d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3bcfbf5c7d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3bcfbf5c7d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3bcfbf5c7d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3bcfbf5c7d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3bcfbf5c7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3bcfbf5c7d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3bcfbf5c7d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3bcfbf5c7d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3bcfbf5c7d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3bcfbf5c7d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3bcfbf5c7d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3bcfbf5c7d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3bcfbf5c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3bcfbf5c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3bcfbf5c7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3bcfbf5c7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3bcfbf5c7d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3bcfbf5c7d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3bcfbf5c7d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3bcfbf5c7d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3bcfbf5c7d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3bcfbf5c7d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3bcfbf5c7d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3bcfbf5c7d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3bcfbf5c7d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3bcfbf5c7d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3bcfbf5c7d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3bcfbf5c7d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3bcfbf5c7d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3bcfbf5c7d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3bcfbf5c7d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3bcfbf5c7d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3bcfbf5c7d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3bcfbf5c7d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3bcfbf5c7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3bcfbf5c7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3bcfbf5c7d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3bcfbf5c7d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3bcfbf5c7d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3bcfbf5c7d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3bcfbf5c7d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3bcfbf5c7d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3bcfbf5c7d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3bcfbf5c7d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3bcfbf5c7d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3bcfbf5c7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3bcfbf5c7d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3bcfbf5c7d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3bcfbf5c7d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3bcfbf5c7d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3bcfbf5c7d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3bcfbf5c7d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3bcfbf5c7d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3bcfbf5c7d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3bcfbf5c7d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3bcfbf5c7d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3bcfbf5c7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3bcfbf5c7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3bcfbf5c7d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3bcfbf5c7d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3bcfbf5c7d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3bcfbf5c7d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3bcfbf5c7d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3bcfbf5c7d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3bcfbf5c7d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3bcfbf5c7d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3bcfbf5c7d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3bcfbf5c7d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3bcfbf5c7d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3bcfbf5c7d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3bcfbf5c7d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3bcfbf5c7d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3bcfbf5c7d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3bcfbf5c7d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3bcfbf5c7d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3bcfbf5c7d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3bcfbf5c7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3bcfbf5c7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3bcfbf5c7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3bcfbf5c7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3bcfbf5c7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3bcfbf5c7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3bcfbf5c7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3bcfbf5c7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0.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8.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406175" y="1397675"/>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700"/>
              <a:t>Insurance</a:t>
            </a:r>
            <a:r>
              <a:rPr lang="en-GB" sz="2700"/>
              <a:t> Policy Management System (IPMS)</a:t>
            </a:r>
            <a:endParaRPr sz="2700"/>
          </a:p>
        </p:txBody>
      </p:sp>
      <p:sp>
        <p:nvSpPr>
          <p:cNvPr id="135" name="Google Shape;135;p13"/>
          <p:cNvSpPr txBox="1"/>
          <p:nvPr>
            <p:ph idx="1" type="subTitle"/>
          </p:nvPr>
        </p:nvSpPr>
        <p:spPr>
          <a:xfrm>
            <a:off x="6750825" y="384157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RLL @ Group 8</a:t>
            </a:r>
            <a:endParaRPr/>
          </a:p>
        </p:txBody>
      </p:sp>
      <p:sp>
        <p:nvSpPr>
          <p:cNvPr id="136" name="Google Shape;136;p13"/>
          <p:cNvSpPr txBox="1"/>
          <p:nvPr/>
        </p:nvSpPr>
        <p:spPr>
          <a:xfrm>
            <a:off x="3831325" y="345300"/>
            <a:ext cx="552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1173400" y="0"/>
            <a:ext cx="7038900" cy="50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ER DIAGRAM</a:t>
            </a:r>
            <a:endParaRPr/>
          </a:p>
        </p:txBody>
      </p:sp>
      <p:sp>
        <p:nvSpPr>
          <p:cNvPr id="192" name="Google Shape;192;p22"/>
          <p:cNvSpPr txBox="1"/>
          <p:nvPr>
            <p:ph idx="1" type="body"/>
          </p:nvPr>
        </p:nvSpPr>
        <p:spPr>
          <a:xfrm>
            <a:off x="1297500" y="599850"/>
            <a:ext cx="7038900" cy="4295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3" name="Google Shape;193;p22"/>
          <p:cNvPicPr preferRelativeResize="0"/>
          <p:nvPr/>
        </p:nvPicPr>
        <p:blipFill>
          <a:blip r:embed="rId3">
            <a:alphaModFix/>
          </a:blip>
          <a:stretch>
            <a:fillRect/>
          </a:stretch>
        </p:blipFill>
        <p:spPr>
          <a:xfrm>
            <a:off x="781050" y="581025"/>
            <a:ext cx="7581900" cy="4341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TECHNOLOGIES USED</a:t>
            </a:r>
            <a:endParaRPr/>
          </a:p>
        </p:txBody>
      </p:sp>
      <p:sp>
        <p:nvSpPr>
          <p:cNvPr id="199" name="Google Shape;199;p23"/>
          <p:cNvSpPr txBox="1"/>
          <p:nvPr>
            <p:ph idx="1" type="body"/>
          </p:nvPr>
        </p:nvSpPr>
        <p:spPr>
          <a:xfrm>
            <a:off x="1297500" y="1494903"/>
            <a:ext cx="7038900" cy="2394000"/>
          </a:xfrm>
          <a:prstGeom prst="rect">
            <a:avLst/>
          </a:prstGeom>
        </p:spPr>
        <p:txBody>
          <a:bodyPr anchorCtr="0" anchor="t" bIns="91425" lIns="91425" spcFirstLastPara="1" rIns="91425" wrap="square" tIns="91425">
            <a:normAutofit fontScale="32500" lnSpcReduction="10000"/>
          </a:bodyPr>
          <a:lstStyle/>
          <a:p>
            <a:pPr indent="0" lvl="0" marL="0" rtl="0" algn="l">
              <a:spcBef>
                <a:spcPts val="0"/>
              </a:spcBef>
              <a:spcAft>
                <a:spcPts val="0"/>
              </a:spcAft>
              <a:buNone/>
            </a:pPr>
            <a:r>
              <a:rPr lang="en-GB" sz="5107"/>
              <a:t> FRONTEND- Angular </a:t>
            </a:r>
            <a:endParaRPr sz="5107"/>
          </a:p>
          <a:p>
            <a:pPr indent="0" lvl="0" marL="0" rtl="0" algn="l">
              <a:spcBef>
                <a:spcPts val="1200"/>
              </a:spcBef>
              <a:spcAft>
                <a:spcPts val="0"/>
              </a:spcAft>
              <a:buNone/>
            </a:pPr>
            <a:r>
              <a:rPr lang="en-GB" sz="5107"/>
              <a:t> BACKEND- Spring Boot</a:t>
            </a:r>
            <a:endParaRPr sz="5107"/>
          </a:p>
          <a:p>
            <a:pPr indent="0" lvl="0" marL="0" rtl="0" algn="l">
              <a:spcBef>
                <a:spcPts val="1200"/>
              </a:spcBef>
              <a:spcAft>
                <a:spcPts val="0"/>
              </a:spcAft>
              <a:buNone/>
            </a:pPr>
            <a:r>
              <a:rPr lang="en-GB" sz="5107"/>
              <a:t>DATABASE- Mysql + HIbernate</a:t>
            </a:r>
            <a:endParaRPr sz="5107"/>
          </a:p>
          <a:p>
            <a:pPr indent="0" lvl="0" marL="0" rtl="0" algn="l">
              <a:spcBef>
                <a:spcPts val="1200"/>
              </a:spcBef>
              <a:spcAft>
                <a:spcPts val="0"/>
              </a:spcAft>
              <a:buNone/>
            </a:pPr>
            <a:r>
              <a:rPr lang="en-GB" sz="5107"/>
              <a:t>SERVER- Apache Tomcat</a:t>
            </a:r>
            <a:endParaRPr sz="5107"/>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00" name="Google Shape;200;p23"/>
          <p:cNvPicPr preferRelativeResize="0"/>
          <p:nvPr/>
        </p:nvPicPr>
        <p:blipFill>
          <a:blip r:embed="rId3">
            <a:alphaModFix/>
          </a:blip>
          <a:stretch>
            <a:fillRect/>
          </a:stretch>
        </p:blipFill>
        <p:spPr>
          <a:xfrm>
            <a:off x="5497708" y="3039350"/>
            <a:ext cx="444942" cy="471475"/>
          </a:xfrm>
          <a:prstGeom prst="rect">
            <a:avLst/>
          </a:prstGeom>
          <a:noFill/>
          <a:ln>
            <a:noFill/>
          </a:ln>
        </p:spPr>
      </p:pic>
      <p:pic>
        <p:nvPicPr>
          <p:cNvPr id="201" name="Google Shape;201;p23"/>
          <p:cNvPicPr preferRelativeResize="0"/>
          <p:nvPr/>
        </p:nvPicPr>
        <p:blipFill>
          <a:blip r:embed="rId4">
            <a:alphaModFix/>
          </a:blip>
          <a:stretch>
            <a:fillRect/>
          </a:stretch>
        </p:blipFill>
        <p:spPr>
          <a:xfrm>
            <a:off x="8120075" y="393750"/>
            <a:ext cx="583400" cy="471475"/>
          </a:xfrm>
          <a:prstGeom prst="rect">
            <a:avLst/>
          </a:prstGeom>
          <a:noFill/>
          <a:ln>
            <a:noFill/>
          </a:ln>
        </p:spPr>
      </p:pic>
      <p:pic>
        <p:nvPicPr>
          <p:cNvPr id="202" name="Google Shape;202;p23"/>
          <p:cNvPicPr preferRelativeResize="0"/>
          <p:nvPr/>
        </p:nvPicPr>
        <p:blipFill>
          <a:blip r:embed="rId5">
            <a:alphaModFix/>
          </a:blip>
          <a:stretch>
            <a:fillRect/>
          </a:stretch>
        </p:blipFill>
        <p:spPr>
          <a:xfrm>
            <a:off x="292475" y="1494898"/>
            <a:ext cx="583402" cy="583402"/>
          </a:xfrm>
          <a:prstGeom prst="rect">
            <a:avLst/>
          </a:prstGeom>
          <a:noFill/>
          <a:ln>
            <a:noFill/>
          </a:ln>
        </p:spPr>
      </p:pic>
      <p:pic>
        <p:nvPicPr>
          <p:cNvPr id="203" name="Google Shape;203;p23"/>
          <p:cNvPicPr preferRelativeResize="0"/>
          <p:nvPr/>
        </p:nvPicPr>
        <p:blipFill>
          <a:blip r:embed="rId6">
            <a:alphaModFix/>
          </a:blip>
          <a:stretch>
            <a:fillRect/>
          </a:stretch>
        </p:blipFill>
        <p:spPr>
          <a:xfrm>
            <a:off x="407200" y="4340745"/>
            <a:ext cx="583400" cy="481305"/>
          </a:xfrm>
          <a:prstGeom prst="rect">
            <a:avLst/>
          </a:prstGeom>
          <a:noFill/>
          <a:ln>
            <a:noFill/>
          </a:ln>
        </p:spPr>
      </p:pic>
      <p:pic>
        <p:nvPicPr>
          <p:cNvPr id="204" name="Google Shape;204;p23"/>
          <p:cNvPicPr preferRelativeResize="0"/>
          <p:nvPr/>
        </p:nvPicPr>
        <p:blipFill>
          <a:blip r:embed="rId7">
            <a:alphaModFix/>
          </a:blip>
          <a:stretch>
            <a:fillRect/>
          </a:stretch>
        </p:blipFill>
        <p:spPr>
          <a:xfrm>
            <a:off x="8336400" y="4573075"/>
            <a:ext cx="693200" cy="397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1297500" y="3580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TECHNOLOGY INFO</a:t>
            </a:r>
            <a:endParaRPr/>
          </a:p>
        </p:txBody>
      </p:sp>
      <p:sp>
        <p:nvSpPr>
          <p:cNvPr id="210" name="Google Shape;210;p24"/>
          <p:cNvSpPr txBox="1"/>
          <p:nvPr>
            <p:ph idx="1" type="body"/>
          </p:nvPr>
        </p:nvSpPr>
        <p:spPr>
          <a:xfrm>
            <a:off x="1297500" y="964400"/>
            <a:ext cx="7038900" cy="35145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GB" sz="1700"/>
              <a:t>ANGULAR-</a:t>
            </a:r>
            <a:br>
              <a:rPr lang="en-GB"/>
            </a:br>
            <a:br>
              <a:rPr lang="en-GB" sz="1500"/>
            </a:br>
            <a:r>
              <a:rPr lang="en-GB" sz="1500"/>
              <a:t>Angular is a platform and framework for building single-page client applications using HTML and TypeScript. Angular is written in TypeScript. It implements core and optional functionality as a set of TypeScript libraries that you import into your applications.</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rPr lang="en-GB" sz="1500"/>
              <a:t>SPRING BOOT-</a:t>
            </a:r>
            <a:endParaRPr sz="1500"/>
          </a:p>
          <a:p>
            <a:pPr indent="0" lvl="0" marL="0" rtl="0" algn="l">
              <a:spcBef>
                <a:spcPts val="1200"/>
              </a:spcBef>
              <a:spcAft>
                <a:spcPts val="0"/>
              </a:spcAft>
              <a:buNone/>
            </a:pPr>
            <a:r>
              <a:rPr lang="en-GB" sz="1500"/>
              <a:t>Java Spring Boot is an open-source tool that makes it easier to use Java-based frameworks to create microservices and web apps. For any definition of Spring Boot, the conversation has to start with Java—one of the most popular and widely used development languages and computing platforms for app development.</a:t>
            </a:r>
            <a:endParaRPr sz="1500"/>
          </a:p>
          <a:p>
            <a:pPr indent="0" lvl="0" marL="0" rtl="0" algn="l">
              <a:spcBef>
                <a:spcPts val="1200"/>
              </a:spcBef>
              <a:spcAft>
                <a:spcPts val="1200"/>
              </a:spcAft>
              <a:buNone/>
            </a:pPr>
            <a:r>
              <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TECHNOLOGY INFO</a:t>
            </a:r>
            <a:endParaRPr/>
          </a:p>
          <a:p>
            <a:pPr indent="0" lvl="0" marL="0" rtl="0" algn="l">
              <a:spcBef>
                <a:spcPts val="0"/>
              </a:spcBef>
              <a:spcAft>
                <a:spcPts val="0"/>
              </a:spcAft>
              <a:buNone/>
            </a:pPr>
            <a:r>
              <a:t/>
            </a:r>
            <a:endParaRPr/>
          </a:p>
        </p:txBody>
      </p:sp>
      <p:sp>
        <p:nvSpPr>
          <p:cNvPr id="216" name="Google Shape;216;p25"/>
          <p:cNvSpPr txBox="1"/>
          <p:nvPr>
            <p:ph idx="1" type="body"/>
          </p:nvPr>
        </p:nvSpPr>
        <p:spPr>
          <a:xfrm>
            <a:off x="1297500" y="916775"/>
            <a:ext cx="7038900" cy="382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sz="1900"/>
              <a:t>MYSQL-</a:t>
            </a:r>
            <a:endParaRPr sz="1900"/>
          </a:p>
          <a:p>
            <a:pPr indent="0" lvl="0" marL="0" rtl="0" algn="l">
              <a:spcBef>
                <a:spcPts val="1200"/>
              </a:spcBef>
              <a:spcAft>
                <a:spcPts val="0"/>
              </a:spcAft>
              <a:buNone/>
            </a:pPr>
            <a:r>
              <a:rPr lang="en-GB" sz="1600"/>
              <a:t>Databases are the essential data repository for all software applications. For example, whenever someone conducts a web search, logs in to an account, or completes a transaction, a database system is storing the information so it can be accessed in the future</a:t>
            </a:r>
            <a:endParaRPr sz="1600"/>
          </a:p>
          <a:p>
            <a:pPr indent="0" lvl="0" marL="0" rtl="0" algn="l">
              <a:spcBef>
                <a:spcPts val="1200"/>
              </a:spcBef>
              <a:spcAft>
                <a:spcPts val="0"/>
              </a:spcAft>
              <a:buNone/>
            </a:pPr>
            <a:r>
              <a:t/>
            </a:r>
            <a:endParaRPr sz="1708"/>
          </a:p>
          <a:p>
            <a:pPr indent="0" lvl="0" marL="0" rtl="0" algn="l">
              <a:spcBef>
                <a:spcPts val="1200"/>
              </a:spcBef>
              <a:spcAft>
                <a:spcPts val="0"/>
              </a:spcAft>
              <a:buNone/>
            </a:pPr>
            <a:r>
              <a:rPr lang="en-GB" sz="1708"/>
              <a:t>SPRING JPA-</a:t>
            </a:r>
            <a:br>
              <a:rPr lang="en-GB"/>
            </a:br>
            <a:endParaRPr sz="1608"/>
          </a:p>
          <a:p>
            <a:pPr indent="0" lvl="0" marL="0" rtl="0" algn="l">
              <a:spcBef>
                <a:spcPts val="1200"/>
              </a:spcBef>
              <a:spcAft>
                <a:spcPts val="0"/>
              </a:spcAft>
              <a:buNone/>
            </a:pPr>
            <a:r>
              <a:rPr lang="en-GB" sz="1608"/>
              <a:t>JPA is a specification which specifies how to access, manage and persist information/data between java objects and relational databases. It provides a standard approach for ORM, Object Relational Mapping. Spring Boot provides a seemless integration with JPA.</a:t>
            </a:r>
            <a:endParaRPr sz="1608"/>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DEMO</a:t>
            </a:r>
            <a:br>
              <a:rPr lang="en-GB"/>
            </a:br>
            <a:r>
              <a:rPr lang="en-GB"/>
              <a:t>(HOMEPAGE)</a:t>
            </a:r>
            <a:endParaRPr/>
          </a:p>
        </p:txBody>
      </p:sp>
      <p:sp>
        <p:nvSpPr>
          <p:cNvPr id="222" name="Google Shape;222;p2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3" name="Google Shape;223;p26"/>
          <p:cNvPicPr preferRelativeResize="0"/>
          <p:nvPr/>
        </p:nvPicPr>
        <p:blipFill>
          <a:blip r:embed="rId3">
            <a:alphaModFix/>
          </a:blip>
          <a:stretch>
            <a:fillRect/>
          </a:stretch>
        </p:blipFill>
        <p:spPr>
          <a:xfrm>
            <a:off x="1077425" y="1252600"/>
            <a:ext cx="7155855" cy="38908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ADMIN LOGIN</a:t>
            </a:r>
            <a:endParaRPr/>
          </a:p>
        </p:txBody>
      </p:sp>
      <p:sp>
        <p:nvSpPr>
          <p:cNvPr id="229" name="Google Shape;229;p27"/>
          <p:cNvSpPr txBox="1"/>
          <p:nvPr>
            <p:ph idx="1" type="body"/>
          </p:nvPr>
        </p:nvSpPr>
        <p:spPr>
          <a:xfrm>
            <a:off x="1297500" y="1047750"/>
            <a:ext cx="7038900" cy="343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0" name="Google Shape;230;p27"/>
          <p:cNvPicPr preferRelativeResize="0"/>
          <p:nvPr/>
        </p:nvPicPr>
        <p:blipFill>
          <a:blip r:embed="rId3">
            <a:alphaModFix/>
          </a:blip>
          <a:stretch>
            <a:fillRect/>
          </a:stretch>
        </p:blipFill>
        <p:spPr>
          <a:xfrm>
            <a:off x="881075" y="1047750"/>
            <a:ext cx="7455323" cy="38762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ADMIN HOME</a:t>
            </a:r>
            <a:endParaRPr/>
          </a:p>
        </p:txBody>
      </p:sp>
      <p:sp>
        <p:nvSpPr>
          <p:cNvPr id="236" name="Google Shape;236;p28"/>
          <p:cNvSpPr txBox="1"/>
          <p:nvPr>
            <p:ph idx="1" type="body"/>
          </p:nvPr>
        </p:nvSpPr>
        <p:spPr>
          <a:xfrm>
            <a:off x="1297500" y="1143000"/>
            <a:ext cx="7038900" cy="3335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7" name="Google Shape;237;p28"/>
          <p:cNvPicPr preferRelativeResize="0"/>
          <p:nvPr/>
        </p:nvPicPr>
        <p:blipFill>
          <a:blip r:embed="rId3">
            <a:alphaModFix/>
          </a:blip>
          <a:stretch>
            <a:fillRect/>
          </a:stretch>
        </p:blipFill>
        <p:spPr>
          <a:xfrm>
            <a:off x="1238250" y="1238250"/>
            <a:ext cx="7262824" cy="35480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CATEGORIES LIST</a:t>
            </a:r>
            <a:endParaRPr/>
          </a:p>
        </p:txBody>
      </p:sp>
      <p:sp>
        <p:nvSpPr>
          <p:cNvPr id="243" name="Google Shape;243;p2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4" name="Google Shape;244;p29"/>
          <p:cNvPicPr preferRelativeResize="0"/>
          <p:nvPr/>
        </p:nvPicPr>
        <p:blipFill>
          <a:blip r:embed="rId3">
            <a:alphaModFix/>
          </a:blip>
          <a:stretch>
            <a:fillRect/>
          </a:stretch>
        </p:blipFill>
        <p:spPr>
          <a:xfrm>
            <a:off x="1297500" y="1238250"/>
            <a:ext cx="7239274" cy="34885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ADD CATEGORY</a:t>
            </a:r>
            <a:endParaRPr/>
          </a:p>
        </p:txBody>
      </p:sp>
      <p:sp>
        <p:nvSpPr>
          <p:cNvPr id="250" name="Google Shape;250;p3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1" name="Google Shape;251;p30"/>
          <p:cNvPicPr preferRelativeResize="0"/>
          <p:nvPr/>
        </p:nvPicPr>
        <p:blipFill>
          <a:blip r:embed="rId3">
            <a:alphaModFix/>
          </a:blip>
          <a:stretch>
            <a:fillRect/>
          </a:stretch>
        </p:blipFill>
        <p:spPr>
          <a:xfrm>
            <a:off x="1297500" y="1428750"/>
            <a:ext cx="7644098" cy="34647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ADD POLICY</a:t>
            </a:r>
            <a:endParaRPr/>
          </a:p>
        </p:txBody>
      </p:sp>
      <p:sp>
        <p:nvSpPr>
          <p:cNvPr id="257" name="Google Shape;257;p3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8" name="Google Shape;258;p31"/>
          <p:cNvPicPr preferRelativeResize="0"/>
          <p:nvPr/>
        </p:nvPicPr>
        <p:blipFill>
          <a:blip r:embed="rId3">
            <a:alphaModFix/>
          </a:blip>
          <a:stretch>
            <a:fillRect/>
          </a:stretch>
        </p:blipFill>
        <p:spPr>
          <a:xfrm>
            <a:off x="1202525" y="1035850"/>
            <a:ext cx="7381873" cy="3667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81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Team Members</a:t>
            </a:r>
            <a:endParaRPr/>
          </a:p>
        </p:txBody>
      </p:sp>
      <p:sp>
        <p:nvSpPr>
          <p:cNvPr id="142" name="Google Shape;142;p14"/>
          <p:cNvSpPr txBox="1"/>
          <p:nvPr>
            <p:ph idx="1" type="body"/>
          </p:nvPr>
        </p:nvSpPr>
        <p:spPr>
          <a:xfrm>
            <a:off x="1226075" y="988225"/>
            <a:ext cx="7038900" cy="39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1. </a:t>
            </a:r>
            <a:r>
              <a:rPr lang="en-GB"/>
              <a:t>Aryan               -        2563008</a:t>
            </a:r>
            <a:endParaRPr/>
          </a:p>
          <a:p>
            <a:pPr indent="0" lvl="0" marL="0" rtl="0" algn="l">
              <a:spcBef>
                <a:spcPts val="1200"/>
              </a:spcBef>
              <a:spcAft>
                <a:spcPts val="0"/>
              </a:spcAft>
              <a:buNone/>
            </a:pPr>
            <a:r>
              <a:rPr lang="en-GB"/>
              <a:t>2. Shubham        -       2563633</a:t>
            </a:r>
            <a:br>
              <a:rPr lang="en-GB"/>
            </a:br>
            <a:r>
              <a:rPr lang="en-GB"/>
              <a:t> </a:t>
            </a:r>
            <a:br>
              <a:rPr lang="en-GB"/>
            </a:br>
            <a:r>
              <a:rPr lang="en-GB"/>
              <a:t>3. Tesenlo            -       2563616</a:t>
            </a:r>
            <a:endParaRPr/>
          </a:p>
          <a:p>
            <a:pPr indent="0" lvl="0" marL="0" rtl="0" algn="l">
              <a:spcBef>
                <a:spcPts val="1200"/>
              </a:spcBef>
              <a:spcAft>
                <a:spcPts val="0"/>
              </a:spcAft>
              <a:buNone/>
            </a:pPr>
            <a:r>
              <a:rPr lang="en-GB"/>
              <a:t>4.Dinakar            -       2563359</a:t>
            </a:r>
            <a:endParaRPr/>
          </a:p>
          <a:p>
            <a:pPr indent="0" lvl="0" marL="0" rtl="0" algn="l">
              <a:spcBef>
                <a:spcPts val="1200"/>
              </a:spcBef>
              <a:spcAft>
                <a:spcPts val="0"/>
              </a:spcAft>
              <a:buNone/>
            </a:pPr>
            <a:r>
              <a:rPr lang="en-GB"/>
              <a:t>5. Pavan               -        2563688</a:t>
            </a:r>
            <a:endParaRPr/>
          </a:p>
          <a:p>
            <a:pPr indent="0" lvl="0" marL="0" rtl="0" algn="l">
              <a:spcBef>
                <a:spcPts val="1200"/>
              </a:spcBef>
              <a:spcAft>
                <a:spcPts val="0"/>
              </a:spcAft>
              <a:buNone/>
            </a:pPr>
            <a:r>
              <a:rPr lang="en-GB"/>
              <a:t>6. Anniesh           -        2563179</a:t>
            </a:r>
            <a:endParaRPr/>
          </a:p>
          <a:p>
            <a:pPr indent="0" lvl="0" marL="0" rtl="0" algn="l">
              <a:spcBef>
                <a:spcPts val="1200"/>
              </a:spcBef>
              <a:spcAft>
                <a:spcPts val="0"/>
              </a:spcAft>
              <a:buNone/>
            </a:pPr>
            <a:r>
              <a:rPr lang="en-GB"/>
              <a:t>7.Vankatesan     -        2563702</a:t>
            </a:r>
            <a:endParaRPr/>
          </a:p>
          <a:p>
            <a:pPr indent="0" lvl="0" marL="0" rtl="0" algn="l">
              <a:spcBef>
                <a:spcPts val="1200"/>
              </a:spcBef>
              <a:spcAft>
                <a:spcPts val="0"/>
              </a:spcAft>
              <a:buNone/>
            </a:pPr>
            <a:r>
              <a:rPr lang="en-GB"/>
              <a:t>8.Nowshin           -        2563681</a:t>
            </a:r>
            <a:endParaRPr/>
          </a:p>
          <a:p>
            <a:pPr indent="0" lvl="0" marL="0" rtl="0" algn="l">
              <a:spcBef>
                <a:spcPts val="1200"/>
              </a:spcBef>
              <a:spcAft>
                <a:spcPts val="1200"/>
              </a:spcAft>
              <a:buNone/>
            </a:pPr>
            <a:r>
              <a:rPr lang="en-GB"/>
              <a:t>9. Sonia                  -        2562927</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VIEW POLICY</a:t>
            </a:r>
            <a:endParaRPr/>
          </a:p>
        </p:txBody>
      </p:sp>
      <p:sp>
        <p:nvSpPr>
          <p:cNvPr id="264" name="Google Shape;264;p3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5" name="Google Shape;265;p32"/>
          <p:cNvPicPr preferRelativeResize="0"/>
          <p:nvPr/>
        </p:nvPicPr>
        <p:blipFill>
          <a:blip r:embed="rId3">
            <a:alphaModFix/>
          </a:blip>
          <a:stretch>
            <a:fillRect/>
          </a:stretch>
        </p:blipFill>
        <p:spPr>
          <a:xfrm>
            <a:off x="1137925" y="1307850"/>
            <a:ext cx="7358050" cy="33593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APPROVE/DISAPPROVE REQUEST</a:t>
            </a:r>
            <a:endParaRPr/>
          </a:p>
        </p:txBody>
      </p:sp>
      <p:sp>
        <p:nvSpPr>
          <p:cNvPr id="271" name="Google Shape;271;p3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2" name="Google Shape;272;p33"/>
          <p:cNvPicPr preferRelativeResize="0"/>
          <p:nvPr/>
        </p:nvPicPr>
        <p:blipFill>
          <a:blip r:embed="rId3">
            <a:alphaModFix/>
          </a:blip>
          <a:stretch>
            <a:fillRect/>
          </a:stretch>
        </p:blipFill>
        <p:spPr>
          <a:xfrm>
            <a:off x="1023950" y="1059650"/>
            <a:ext cx="7536650" cy="34191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HISTORY</a:t>
            </a:r>
            <a:endParaRPr/>
          </a:p>
        </p:txBody>
      </p:sp>
      <p:sp>
        <p:nvSpPr>
          <p:cNvPr id="278" name="Google Shape;278;p3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9" name="Google Shape;279;p34"/>
          <p:cNvPicPr preferRelativeResize="0"/>
          <p:nvPr/>
        </p:nvPicPr>
        <p:blipFill>
          <a:blip r:embed="rId3">
            <a:alphaModFix/>
          </a:blip>
          <a:stretch>
            <a:fillRect/>
          </a:stretch>
        </p:blipFill>
        <p:spPr>
          <a:xfrm>
            <a:off x="714375" y="1154900"/>
            <a:ext cx="7727152" cy="3571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QUERIES</a:t>
            </a:r>
            <a:endParaRPr/>
          </a:p>
        </p:txBody>
      </p:sp>
      <p:sp>
        <p:nvSpPr>
          <p:cNvPr id="285" name="Google Shape;285;p3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6" name="Google Shape;286;p35"/>
          <p:cNvPicPr preferRelativeResize="0"/>
          <p:nvPr/>
        </p:nvPicPr>
        <p:blipFill>
          <a:blip r:embed="rId3">
            <a:alphaModFix/>
          </a:blip>
          <a:stretch>
            <a:fillRect/>
          </a:stretch>
        </p:blipFill>
        <p:spPr>
          <a:xfrm>
            <a:off x="595325" y="988225"/>
            <a:ext cx="8120048" cy="39885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REGISTER USER</a:t>
            </a:r>
            <a:endParaRPr/>
          </a:p>
        </p:txBody>
      </p:sp>
      <p:sp>
        <p:nvSpPr>
          <p:cNvPr id="292" name="Google Shape;292;p3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3" name="Google Shape;293;p36"/>
          <p:cNvPicPr preferRelativeResize="0"/>
          <p:nvPr/>
        </p:nvPicPr>
        <p:blipFill>
          <a:blip r:embed="rId3">
            <a:alphaModFix/>
          </a:blip>
          <a:stretch>
            <a:fillRect/>
          </a:stretch>
        </p:blipFill>
        <p:spPr>
          <a:xfrm>
            <a:off x="928700" y="892975"/>
            <a:ext cx="7407699" cy="41512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USER HOMEPAGE</a:t>
            </a:r>
            <a:endParaRPr/>
          </a:p>
        </p:txBody>
      </p:sp>
      <p:sp>
        <p:nvSpPr>
          <p:cNvPr id="299" name="Google Shape;299;p3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0" name="Google Shape;300;p37"/>
          <p:cNvPicPr preferRelativeResize="0"/>
          <p:nvPr/>
        </p:nvPicPr>
        <p:blipFill>
          <a:blip r:embed="rId3">
            <a:alphaModFix/>
          </a:blip>
          <a:stretch>
            <a:fillRect/>
          </a:stretch>
        </p:blipFill>
        <p:spPr>
          <a:xfrm>
            <a:off x="666775" y="1000125"/>
            <a:ext cx="8074449" cy="4018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PROFILE UPDATE</a:t>
            </a:r>
            <a:endParaRPr/>
          </a:p>
        </p:txBody>
      </p:sp>
      <p:sp>
        <p:nvSpPr>
          <p:cNvPr id="306" name="Google Shape;306;p3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7" name="Google Shape;307;p38"/>
          <p:cNvPicPr preferRelativeResize="0"/>
          <p:nvPr/>
        </p:nvPicPr>
        <p:blipFill>
          <a:blip r:embed="rId3">
            <a:alphaModFix/>
          </a:blip>
          <a:stretch>
            <a:fillRect/>
          </a:stretch>
        </p:blipFill>
        <p:spPr>
          <a:xfrm>
            <a:off x="190500" y="1154900"/>
            <a:ext cx="8441526" cy="3965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APPLY POLICY</a:t>
            </a:r>
            <a:endParaRPr/>
          </a:p>
        </p:txBody>
      </p:sp>
      <p:sp>
        <p:nvSpPr>
          <p:cNvPr id="313" name="Google Shape;313;p3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4" name="Google Shape;314;p39"/>
          <p:cNvPicPr preferRelativeResize="0"/>
          <p:nvPr/>
        </p:nvPicPr>
        <p:blipFill>
          <a:blip r:embed="rId3">
            <a:alphaModFix/>
          </a:blip>
          <a:stretch>
            <a:fillRect/>
          </a:stretch>
        </p:blipFill>
        <p:spPr>
          <a:xfrm>
            <a:off x="452437" y="879225"/>
            <a:ext cx="8239127" cy="4132249"/>
          </a:xfrm>
          <a:prstGeom prst="rect">
            <a:avLst/>
          </a:prstGeom>
          <a:noFill/>
          <a:ln>
            <a:noFill/>
          </a:ln>
        </p:spPr>
      </p:pic>
      <p:pic>
        <p:nvPicPr>
          <p:cNvPr id="315" name="Google Shape;315;p39"/>
          <p:cNvPicPr preferRelativeResize="0"/>
          <p:nvPr/>
        </p:nvPicPr>
        <p:blipFill>
          <a:blip r:embed="rId4">
            <a:alphaModFix/>
          </a:blip>
          <a:stretch>
            <a:fillRect/>
          </a:stretch>
        </p:blipFill>
        <p:spPr>
          <a:xfrm>
            <a:off x="0" y="879225"/>
            <a:ext cx="9144000" cy="4185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CUSTOMER</a:t>
            </a:r>
            <a:r>
              <a:rPr lang="en-GB"/>
              <a:t> APPLIED POLICIES/ HISTORY</a:t>
            </a:r>
            <a:endParaRPr/>
          </a:p>
        </p:txBody>
      </p:sp>
      <p:sp>
        <p:nvSpPr>
          <p:cNvPr id="321" name="Google Shape;321;p4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2" name="Google Shape;322;p40"/>
          <p:cNvPicPr preferRelativeResize="0"/>
          <p:nvPr/>
        </p:nvPicPr>
        <p:blipFill>
          <a:blip r:embed="rId3">
            <a:alphaModFix/>
          </a:blip>
          <a:stretch>
            <a:fillRect/>
          </a:stretch>
        </p:blipFill>
        <p:spPr>
          <a:xfrm>
            <a:off x="619125" y="1047750"/>
            <a:ext cx="8179598" cy="37862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1"/>
          <p:cNvSpPr txBox="1"/>
          <p:nvPr>
            <p:ph type="title"/>
          </p:nvPr>
        </p:nvSpPr>
        <p:spPr>
          <a:xfrm>
            <a:off x="1009725" y="1199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QUERIES FORM</a:t>
            </a:r>
            <a:endParaRPr/>
          </a:p>
        </p:txBody>
      </p:sp>
      <p:sp>
        <p:nvSpPr>
          <p:cNvPr id="328" name="Google Shape;328;p4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9" name="Google Shape;329;p41"/>
          <p:cNvPicPr preferRelativeResize="0"/>
          <p:nvPr/>
        </p:nvPicPr>
        <p:blipFill>
          <a:blip r:embed="rId3">
            <a:alphaModFix/>
          </a:blip>
          <a:stretch>
            <a:fillRect/>
          </a:stretch>
        </p:blipFill>
        <p:spPr>
          <a:xfrm>
            <a:off x="642950" y="1166825"/>
            <a:ext cx="7693449" cy="38456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052550" y="4771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100"/>
              <a:t>Objective</a:t>
            </a:r>
            <a:endParaRPr sz="3100"/>
          </a:p>
        </p:txBody>
      </p:sp>
      <p:sp>
        <p:nvSpPr>
          <p:cNvPr id="148" name="Google Shape;148;p15"/>
          <p:cNvSpPr txBox="1"/>
          <p:nvPr>
            <p:ph idx="1" type="body"/>
          </p:nvPr>
        </p:nvSpPr>
        <p:spPr>
          <a:xfrm>
            <a:off x="1285600" y="180567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2400"/>
              <a:t>To Create a dynamic and responsive web application for managing the insurance policies application online</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2"/>
          <p:cNvSpPr txBox="1"/>
          <p:nvPr>
            <p:ph type="title"/>
          </p:nvPr>
        </p:nvSpPr>
        <p:spPr>
          <a:xfrm>
            <a:off x="1132025" y="35225"/>
            <a:ext cx="7038900" cy="468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JUNIT Testing</a:t>
            </a:r>
            <a:endParaRPr/>
          </a:p>
        </p:txBody>
      </p:sp>
      <p:sp>
        <p:nvSpPr>
          <p:cNvPr id="335" name="Google Shape;335;p42"/>
          <p:cNvSpPr txBox="1"/>
          <p:nvPr>
            <p:ph idx="1" type="body"/>
          </p:nvPr>
        </p:nvSpPr>
        <p:spPr>
          <a:xfrm>
            <a:off x="1180300" y="599850"/>
            <a:ext cx="7038900" cy="4347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6" name="Google Shape;336;p42"/>
          <p:cNvPicPr preferRelativeResize="0"/>
          <p:nvPr/>
        </p:nvPicPr>
        <p:blipFill>
          <a:blip r:embed="rId3">
            <a:alphaModFix/>
          </a:blip>
          <a:stretch>
            <a:fillRect/>
          </a:stretch>
        </p:blipFill>
        <p:spPr>
          <a:xfrm>
            <a:off x="152400" y="599850"/>
            <a:ext cx="8776324" cy="4347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3"/>
          <p:cNvSpPr txBox="1"/>
          <p:nvPr>
            <p:ph type="title"/>
          </p:nvPr>
        </p:nvSpPr>
        <p:spPr>
          <a:xfrm>
            <a:off x="1155300" y="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POSTMAN TESTING</a:t>
            </a:r>
            <a:endParaRPr/>
          </a:p>
        </p:txBody>
      </p:sp>
      <p:sp>
        <p:nvSpPr>
          <p:cNvPr id="342" name="Google Shape;342;p4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3" name="Google Shape;343;p43"/>
          <p:cNvPicPr preferRelativeResize="0"/>
          <p:nvPr/>
        </p:nvPicPr>
        <p:blipFill>
          <a:blip r:embed="rId3">
            <a:alphaModFix/>
          </a:blip>
          <a:stretch>
            <a:fillRect/>
          </a:stretch>
        </p:blipFill>
        <p:spPr>
          <a:xfrm>
            <a:off x="130375" y="465600"/>
            <a:ext cx="9013626" cy="4677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9" name="Google Shape;349;p4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45"/>
          <p:cNvPicPr preferRelativeResize="0"/>
          <p:nvPr/>
        </p:nvPicPr>
        <p:blipFill>
          <a:blip r:embed="rId3">
            <a:alphaModFix/>
          </a:blip>
          <a:stretch>
            <a:fillRect/>
          </a:stretch>
        </p:blipFill>
        <p:spPr>
          <a:xfrm>
            <a:off x="128700" y="0"/>
            <a:ext cx="8866501" cy="50368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46"/>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47"/>
          <p:cNvPicPr preferRelativeResize="0"/>
          <p:nvPr/>
        </p:nvPicPr>
        <p:blipFill>
          <a:blip r:embed="rId3">
            <a:alphaModFix/>
          </a:blip>
          <a:stretch>
            <a:fillRect/>
          </a:stretch>
        </p:blipFill>
        <p:spPr>
          <a:xfrm>
            <a:off x="152400" y="152400"/>
            <a:ext cx="8795401" cy="4838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48"/>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49"/>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50"/>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51"/>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What Is Insurance &amp; IPMS</a:t>
            </a:r>
            <a:endParaRPr/>
          </a:p>
        </p:txBody>
      </p:sp>
      <p:sp>
        <p:nvSpPr>
          <p:cNvPr id="154" name="Google Shape;154;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GB" sz="1700"/>
              <a:t>Insurance will help the families in maintaining their standard of living in case if we are not around in the future.</a:t>
            </a:r>
            <a:endParaRPr sz="1700"/>
          </a:p>
          <a:p>
            <a:pPr indent="0" lvl="0" marL="0" rtl="0" algn="l">
              <a:lnSpc>
                <a:spcPct val="95000"/>
              </a:lnSpc>
              <a:spcBef>
                <a:spcPts val="1200"/>
              </a:spcBef>
              <a:spcAft>
                <a:spcPts val="0"/>
              </a:spcAft>
              <a:buNone/>
            </a:pPr>
            <a:r>
              <a:rPr lang="en-GB" sz="1700"/>
              <a:t> Insurance is all about providing financial safety to the individual or Vehicles. </a:t>
            </a:r>
            <a:endParaRPr sz="1700"/>
          </a:p>
          <a:p>
            <a:pPr indent="0" lvl="0" marL="0" rtl="0" algn="l">
              <a:lnSpc>
                <a:spcPct val="95000"/>
              </a:lnSpc>
              <a:spcBef>
                <a:spcPts val="1200"/>
              </a:spcBef>
              <a:spcAft>
                <a:spcPts val="0"/>
              </a:spcAft>
              <a:buNone/>
            </a:pPr>
            <a:r>
              <a:rPr lang="en-GB" sz="1700"/>
              <a:t> It helps us to enjoy financial security.</a:t>
            </a:r>
            <a:endParaRPr sz="1800"/>
          </a:p>
          <a:p>
            <a:pPr indent="0" lvl="0" marL="0" rtl="0" algn="l">
              <a:lnSpc>
                <a:spcPct val="95000"/>
              </a:lnSpc>
              <a:spcBef>
                <a:spcPts val="1200"/>
              </a:spcBef>
              <a:spcAft>
                <a:spcPts val="1200"/>
              </a:spcAft>
              <a:buNone/>
            </a:pPr>
            <a:r>
              <a:rPr lang="en-GB" sz="1800"/>
              <a:t>IMPS is an software/application to access and manage different kind of policies available in market.</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52"/>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53"/>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54"/>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55"/>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56"/>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57"/>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58"/>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59"/>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60"/>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61"/>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699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a:t>
            </a:r>
            <a:r>
              <a:rPr lang="en-GB"/>
              <a:t>NTRODUCTION</a:t>
            </a:r>
            <a:endParaRPr/>
          </a:p>
        </p:txBody>
      </p:sp>
      <p:sp>
        <p:nvSpPr>
          <p:cNvPr id="160" name="Google Shape;160;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1500"/>
          </a:p>
          <a:p>
            <a:pPr indent="0" lvl="0" marL="0" rtl="0" algn="l">
              <a:spcBef>
                <a:spcPts val="1200"/>
              </a:spcBef>
              <a:spcAft>
                <a:spcPts val="0"/>
              </a:spcAft>
              <a:buNone/>
            </a:pPr>
            <a:r>
              <a:rPr lang="en-GB" sz="1500"/>
              <a:t>We have created an  application for administrators and users, the main goal is to create a safe and powerful insurance management system.</a:t>
            </a:r>
            <a:endParaRPr sz="1500"/>
          </a:p>
          <a:p>
            <a:pPr indent="0" lvl="0" marL="0" rtl="0" algn="l">
              <a:spcBef>
                <a:spcPts val="1200"/>
              </a:spcBef>
              <a:spcAft>
                <a:spcPts val="0"/>
              </a:spcAft>
              <a:buNone/>
            </a:pPr>
            <a:r>
              <a:t/>
            </a:r>
            <a:endParaRPr sz="1600"/>
          </a:p>
          <a:p>
            <a:pPr indent="0" lvl="0" marL="0" rtl="0" algn="l">
              <a:spcBef>
                <a:spcPts val="1200"/>
              </a:spcBef>
              <a:spcAft>
                <a:spcPts val="0"/>
              </a:spcAft>
              <a:buNone/>
            </a:pPr>
            <a:r>
              <a:rPr lang="en-GB" sz="1500"/>
              <a:t>The web application effectively manages customer history and policy information for easy access.</a:t>
            </a:r>
            <a:endParaRPr sz="1500"/>
          </a:p>
          <a:p>
            <a:pPr indent="0" lvl="0" marL="0" rtl="0" algn="l">
              <a:spcBef>
                <a:spcPts val="1200"/>
              </a:spcBef>
              <a:spcAft>
                <a:spcPts val="0"/>
              </a:spcAft>
              <a:buNone/>
            </a:pPr>
            <a:r>
              <a:t/>
            </a:r>
            <a:endParaRPr sz="1500"/>
          </a:p>
          <a:p>
            <a:pPr indent="0" lvl="0" marL="0" rtl="0" algn="l">
              <a:spcBef>
                <a:spcPts val="1200"/>
              </a:spcBef>
              <a:spcAft>
                <a:spcPts val="1200"/>
              </a:spcAft>
              <a:buNone/>
            </a:pPr>
            <a:r>
              <a:rPr lang="en-GB" sz="1500"/>
              <a:t>We have also provided the feature of 24X7 Support available for Customers</a:t>
            </a:r>
            <a:endParaRPr sz="15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62"/>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63"/>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64"/>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65"/>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66"/>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67"/>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DATABASE TABLES</a:t>
            </a:r>
            <a:endParaRPr/>
          </a:p>
        </p:txBody>
      </p:sp>
      <p:sp>
        <p:nvSpPr>
          <p:cNvPr id="470" name="Google Shape;470;p6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1" name="Google Shape;471;p68"/>
          <p:cNvPicPr preferRelativeResize="0"/>
          <p:nvPr/>
        </p:nvPicPr>
        <p:blipFill>
          <a:blip r:embed="rId3">
            <a:alphaModFix/>
          </a:blip>
          <a:stretch>
            <a:fillRect/>
          </a:stretch>
        </p:blipFill>
        <p:spPr>
          <a:xfrm>
            <a:off x="1297500" y="1567550"/>
            <a:ext cx="7038900" cy="31611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THANKS TO TEAM MATES </a:t>
            </a:r>
            <a:r>
              <a:rPr lang="en-GB"/>
              <a:t>🙂</a:t>
            </a:r>
            <a:endParaRPr/>
          </a:p>
        </p:txBody>
      </p:sp>
      <p:sp>
        <p:nvSpPr>
          <p:cNvPr id="477" name="Google Shape;477;p6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t>I am so lucky to work with you because you can bring innovative ideas and a fresh perspective on the project.</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rPr lang="en-GB" sz="1400"/>
              <a:t>Thank you for your meticulous work on this project.</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rPr lang="en-GB" sz="1400"/>
              <a:t>You guys have elevated this project with your hard work and great ideas. Thank you for your contributions. I really a</a:t>
            </a:r>
            <a:r>
              <a:rPr lang="en-GB" sz="1400"/>
              <a:t>ppreciate all of your efforts.</a:t>
            </a:r>
            <a:r>
              <a:rPr lang="en-GB" sz="1400"/>
              <a:t> </a:t>
            </a:r>
            <a:endParaRPr sz="1400"/>
          </a:p>
          <a:p>
            <a:pPr indent="0" lvl="0" marL="0" rtl="0" algn="l">
              <a:spcBef>
                <a:spcPts val="1200"/>
              </a:spcBef>
              <a:spcAft>
                <a:spcPts val="12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0"/>
          <p:cNvSpPr txBox="1"/>
          <p:nvPr>
            <p:ph idx="1" type="body"/>
          </p:nvPr>
        </p:nvSpPr>
        <p:spPr>
          <a:xfrm>
            <a:off x="1297500" y="379250"/>
            <a:ext cx="7038900" cy="4099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a:p>
            <a:pPr indent="0" lvl="0" marL="0" rtl="0" algn="ctr">
              <a:spcBef>
                <a:spcPts val="1200"/>
              </a:spcBef>
              <a:spcAft>
                <a:spcPts val="0"/>
              </a:spcAft>
              <a:buNone/>
            </a:pPr>
            <a:r>
              <a:t/>
            </a:r>
            <a:endParaRPr/>
          </a:p>
          <a:p>
            <a:pPr indent="0" lvl="0" marL="0" rtl="0" algn="ctr">
              <a:spcBef>
                <a:spcPts val="1200"/>
              </a:spcBef>
              <a:spcAft>
                <a:spcPts val="0"/>
              </a:spcAft>
              <a:buNone/>
            </a:pPr>
            <a:r>
              <a:t/>
            </a:r>
            <a:endParaRPr/>
          </a:p>
          <a:p>
            <a:pPr indent="0" lvl="0" marL="0" rtl="0" algn="ctr">
              <a:spcBef>
                <a:spcPts val="1200"/>
              </a:spcBef>
              <a:spcAft>
                <a:spcPts val="0"/>
              </a:spcAft>
              <a:buNone/>
            </a:pPr>
            <a:r>
              <a:t/>
            </a:r>
            <a:endParaRPr/>
          </a:p>
          <a:p>
            <a:pPr indent="0" lvl="0" marL="0" rtl="0" algn="ctr">
              <a:spcBef>
                <a:spcPts val="1200"/>
              </a:spcBef>
              <a:spcAft>
                <a:spcPts val="0"/>
              </a:spcAft>
              <a:buNone/>
            </a:pPr>
            <a:r>
              <a:t/>
            </a:r>
            <a:endParaRPr i="1" sz="2300">
              <a:solidFill>
                <a:srgbClr val="FF9900"/>
              </a:solidFill>
            </a:endParaRPr>
          </a:p>
          <a:p>
            <a:pPr indent="0" lvl="0" marL="0" rtl="0" algn="ctr">
              <a:spcBef>
                <a:spcPts val="1200"/>
              </a:spcBef>
              <a:spcAft>
                <a:spcPts val="0"/>
              </a:spcAft>
              <a:buNone/>
            </a:pPr>
            <a:r>
              <a:t/>
            </a:r>
            <a:endParaRPr sz="2300"/>
          </a:p>
          <a:p>
            <a:pPr indent="0" lvl="0" marL="0" rtl="0" algn="ctr">
              <a:spcBef>
                <a:spcPts val="1200"/>
              </a:spcBef>
              <a:spcAft>
                <a:spcPts val="1200"/>
              </a:spcAft>
              <a:buNone/>
            </a:pPr>
            <a:r>
              <a:t/>
            </a:r>
            <a:endParaRPr sz="2300"/>
          </a:p>
        </p:txBody>
      </p:sp>
      <p:pic>
        <p:nvPicPr>
          <p:cNvPr id="483" name="Google Shape;483;p70"/>
          <p:cNvPicPr preferRelativeResize="0"/>
          <p:nvPr/>
        </p:nvPicPr>
        <p:blipFill>
          <a:blip r:embed="rId3">
            <a:alphaModFix/>
          </a:blip>
          <a:stretch>
            <a:fillRect/>
          </a:stretch>
        </p:blipFill>
        <p:spPr>
          <a:xfrm>
            <a:off x="2000250" y="-142750"/>
            <a:ext cx="51435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ADMIN MODULES</a:t>
            </a:r>
            <a:endParaRPr/>
          </a:p>
        </p:txBody>
      </p:sp>
      <p:sp>
        <p:nvSpPr>
          <p:cNvPr id="166" name="Google Shape;166;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Login into portal</a:t>
            </a:r>
            <a:endParaRPr/>
          </a:p>
          <a:p>
            <a:pPr indent="0" lvl="0" marL="0" rtl="0" algn="l">
              <a:spcBef>
                <a:spcPts val="1200"/>
              </a:spcBef>
              <a:spcAft>
                <a:spcPts val="0"/>
              </a:spcAft>
              <a:buNone/>
            </a:pPr>
            <a:r>
              <a:rPr lang="en-GB"/>
              <a:t> View customers </a:t>
            </a:r>
            <a:endParaRPr/>
          </a:p>
          <a:p>
            <a:pPr indent="0" lvl="0" marL="0" rtl="0" algn="l">
              <a:spcBef>
                <a:spcPts val="1200"/>
              </a:spcBef>
              <a:spcAft>
                <a:spcPts val="0"/>
              </a:spcAft>
              <a:buNone/>
            </a:pPr>
            <a:r>
              <a:rPr lang="en-GB"/>
              <a:t>View/add/update/delete policy</a:t>
            </a:r>
            <a:endParaRPr/>
          </a:p>
          <a:p>
            <a:pPr indent="0" lvl="0" marL="0" rtl="0" algn="l">
              <a:spcBef>
                <a:spcPts val="1200"/>
              </a:spcBef>
              <a:spcAft>
                <a:spcPts val="0"/>
              </a:spcAft>
              <a:buNone/>
            </a:pPr>
            <a:r>
              <a:rPr lang="en-GB"/>
              <a:t> View/add/update/delete policy category</a:t>
            </a:r>
            <a:endParaRPr/>
          </a:p>
          <a:p>
            <a:pPr indent="0" lvl="0" marL="0" rtl="0" algn="l">
              <a:spcBef>
                <a:spcPts val="1200"/>
              </a:spcBef>
              <a:spcAft>
                <a:spcPts val="0"/>
              </a:spcAft>
              <a:buNone/>
            </a:pPr>
            <a:r>
              <a:rPr lang="en-GB"/>
              <a:t> Approve/disapprove policy applied by customer</a:t>
            </a:r>
            <a:endParaRPr/>
          </a:p>
          <a:p>
            <a:pPr indent="0" lvl="0" marL="0" rtl="0" algn="l">
              <a:spcBef>
                <a:spcPts val="1200"/>
              </a:spcBef>
              <a:spcAft>
                <a:spcPts val="0"/>
              </a:spcAft>
              <a:buNone/>
            </a:pPr>
            <a:r>
              <a:rPr lang="en-GB"/>
              <a:t> View all customers and their policy statements</a:t>
            </a:r>
            <a:endParaRPr/>
          </a:p>
          <a:p>
            <a:pPr indent="0" lvl="0" marL="0" rtl="0" algn="l">
              <a:spcBef>
                <a:spcPts val="1200"/>
              </a:spcBef>
              <a:spcAft>
                <a:spcPts val="1200"/>
              </a:spcAft>
              <a:buNone/>
            </a:pPr>
            <a:r>
              <a:rPr lang="en-GB"/>
              <a:t> View queries of customer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USER MODULES</a:t>
            </a:r>
            <a:endParaRPr/>
          </a:p>
        </p:txBody>
      </p:sp>
      <p:sp>
        <p:nvSpPr>
          <p:cNvPr id="172" name="Google Shape;172;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Create account and login</a:t>
            </a:r>
            <a:endParaRPr/>
          </a:p>
          <a:p>
            <a:pPr indent="0" lvl="0" marL="0" rtl="0" algn="l">
              <a:spcBef>
                <a:spcPts val="1200"/>
              </a:spcBef>
              <a:spcAft>
                <a:spcPts val="0"/>
              </a:spcAft>
              <a:buNone/>
            </a:pPr>
            <a:r>
              <a:rPr lang="en-GB"/>
              <a:t>Update personal details</a:t>
            </a:r>
            <a:endParaRPr/>
          </a:p>
          <a:p>
            <a:pPr indent="0" lvl="0" marL="0" rtl="0" algn="l">
              <a:spcBef>
                <a:spcPts val="1200"/>
              </a:spcBef>
              <a:spcAft>
                <a:spcPts val="0"/>
              </a:spcAft>
              <a:buNone/>
            </a:pPr>
            <a:r>
              <a:rPr lang="en-GB"/>
              <a:t>View all policies</a:t>
            </a:r>
            <a:endParaRPr/>
          </a:p>
          <a:p>
            <a:pPr indent="0" lvl="0" marL="0" rtl="0" algn="l">
              <a:spcBef>
                <a:spcPts val="1200"/>
              </a:spcBef>
              <a:spcAft>
                <a:spcPts val="0"/>
              </a:spcAft>
              <a:buNone/>
            </a:pPr>
            <a:r>
              <a:rPr lang="en-GB"/>
              <a:t>Apply for any policy</a:t>
            </a:r>
            <a:endParaRPr/>
          </a:p>
          <a:p>
            <a:pPr indent="0" lvl="0" marL="0" rtl="0" algn="l">
              <a:spcBef>
                <a:spcPts val="1200"/>
              </a:spcBef>
              <a:spcAft>
                <a:spcPts val="0"/>
              </a:spcAft>
              <a:buNone/>
            </a:pPr>
            <a:r>
              <a:rPr lang="en-GB"/>
              <a:t>View policy history</a:t>
            </a:r>
            <a:endParaRPr/>
          </a:p>
          <a:p>
            <a:pPr indent="0" lvl="0" marL="0" rtl="0" algn="l">
              <a:spcBef>
                <a:spcPts val="1200"/>
              </a:spcBef>
              <a:spcAft>
                <a:spcPts val="0"/>
              </a:spcAft>
              <a:buNone/>
            </a:pPr>
            <a:r>
              <a:rPr lang="en-GB"/>
              <a:t>Post queries</a:t>
            </a:r>
            <a:endParaRPr/>
          </a:p>
          <a:p>
            <a:pPr indent="0" lvl="0" marL="0" rtl="0" algn="l">
              <a:spcBef>
                <a:spcPts val="1200"/>
              </a:spcBef>
              <a:spcAft>
                <a:spcPts val="0"/>
              </a:spcAft>
              <a:buNone/>
            </a:pPr>
            <a:r>
              <a:rPr lang="en-GB"/>
              <a:t>Contact US</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ARCHITECTURE/ SCHEMA</a:t>
            </a:r>
            <a:endParaRPr/>
          </a:p>
        </p:txBody>
      </p:sp>
      <p:sp>
        <p:nvSpPr>
          <p:cNvPr id="178" name="Google Shape;178;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9" name="Google Shape;179;p20"/>
          <p:cNvPicPr preferRelativeResize="0"/>
          <p:nvPr/>
        </p:nvPicPr>
        <p:blipFill>
          <a:blip r:embed="rId3">
            <a:alphaModFix/>
          </a:blip>
          <a:stretch>
            <a:fillRect/>
          </a:stretch>
        </p:blipFill>
        <p:spPr>
          <a:xfrm>
            <a:off x="1262788" y="1188675"/>
            <a:ext cx="7108325" cy="3835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1142725" y="484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BLOCK</a:t>
            </a:r>
            <a:r>
              <a:rPr lang="en-GB"/>
              <a:t> DIAGRAM</a:t>
            </a:r>
            <a:endParaRPr/>
          </a:p>
        </p:txBody>
      </p:sp>
      <p:sp>
        <p:nvSpPr>
          <p:cNvPr id="185" name="Google Shape;185;p21"/>
          <p:cNvSpPr txBox="1"/>
          <p:nvPr>
            <p:ph idx="1" type="body"/>
          </p:nvPr>
        </p:nvSpPr>
        <p:spPr>
          <a:xfrm>
            <a:off x="1052550" y="511975"/>
            <a:ext cx="7484100" cy="4560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6" name="Google Shape;186;p21"/>
          <p:cNvPicPr preferRelativeResize="0"/>
          <p:nvPr/>
        </p:nvPicPr>
        <p:blipFill>
          <a:blip r:embed="rId3">
            <a:alphaModFix/>
          </a:blip>
          <a:stretch>
            <a:fillRect/>
          </a:stretch>
        </p:blipFill>
        <p:spPr>
          <a:xfrm>
            <a:off x="1052550" y="544675"/>
            <a:ext cx="7484101" cy="4372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